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2810" autoAdjust="0"/>
  </p:normalViewPr>
  <p:slideViewPr>
    <p:cSldViewPr snapToGrid="0">
      <p:cViewPr>
        <p:scale>
          <a:sx n="83" d="100"/>
          <a:sy n="83" d="100"/>
        </p:scale>
        <p:origin x="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29A1A-9B90-AD0A-1ABA-912FB2863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371CB-8295-9CDF-EAF3-7A2BCDE876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C0FF2-2A2F-A868-0D26-23E015079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8C86F-0015-47B5-B6CC-06A9E395DCDD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F7E4A-1B21-42D3-7626-5B3934D12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7FBC4-6850-0F47-F174-83B7107A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161DC-F919-4D3C-9E99-736292139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518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34766-E41D-E662-FA40-CD56851F9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547C26-5D15-48DB-8116-C0F10E824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8DF23-9250-6AE8-25E9-6C285EF92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8C86F-0015-47B5-B6CC-06A9E395DCDD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E431B8-9698-8B08-90EB-F82D046BF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44F11-9960-4960-05DD-0591D316B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161DC-F919-4D3C-9E99-736292139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04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4C2C00-CB25-1324-7A45-06224EDE71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2D1891-6DA2-A5DE-D59F-C09F6DAF1C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D9D82-0938-5570-518A-5C2262C55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8C86F-0015-47B5-B6CC-06A9E395DCDD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624DF-B415-1140-5E19-E7E9C9099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5AB52-D00F-A372-B363-56F660BFA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161DC-F919-4D3C-9E99-736292139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18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C47BB-F527-4563-CB07-86FED739D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B0B94-0EBD-5C28-7DF7-0C481D282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5B596-568C-30EF-5262-3C077CDAD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8C86F-0015-47B5-B6CC-06A9E395DCDD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9C6A4-09FA-237C-ED7E-4BBB554F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E22B1-7083-F337-74C3-00FAA54FF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161DC-F919-4D3C-9E99-736292139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69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43E53-B42C-05D6-BE44-CA56F948F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A043C-C511-DD75-AE5E-81AB33F34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0AAB3-B473-4786-C80B-34B059198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8C86F-0015-47B5-B6CC-06A9E395DCDD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94174-07F0-C0A5-7DF1-18F168BF6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854C3-B07E-E791-3BE5-AC52BC0EF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161DC-F919-4D3C-9E99-736292139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32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1F1FF-20A7-28F4-5539-45947A28B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C87BE-967E-87A4-E370-8475192060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4F2ADB-2C90-6736-2E8F-A74F2636E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A28636-491F-9A3B-2AB4-AAE920357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8C86F-0015-47B5-B6CC-06A9E395DCDD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BC4DAE-4006-7824-BF00-550888813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6ABAA5-10CF-A21C-D753-0601CE85D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161DC-F919-4D3C-9E99-736292139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80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FF80F-1165-F50C-A49A-784A4A6DD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A1295-74C3-8407-CAB8-3CAAEA15C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1B03A5-8A4D-ED3F-14D7-71D8418929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2B7E11-7D72-CC91-1B60-D3DF6C77F1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F7E8ED-E349-851E-F918-7C6C8A2C3E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B29213-894A-4476-E976-929868E51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8C86F-0015-47B5-B6CC-06A9E395DCDD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500387-B48F-EA75-46B0-27AC3139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7EFB19-7CF2-4A07-AB93-7891D1B11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161DC-F919-4D3C-9E99-736292139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901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420C-F513-3083-614F-ECC675A7C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6C6EB0-B390-B9D4-80AC-E1EA8220A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8C86F-0015-47B5-B6CC-06A9E395DCDD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E33422-FEF7-7850-D263-FA8528E4E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F4C14F-18C8-9999-ADAD-9526B6AC0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161DC-F919-4D3C-9E99-736292139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236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FDEBD6-DF10-7C57-B0CA-EE972AA4B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8C86F-0015-47B5-B6CC-06A9E395DCDD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78DDA8-6736-0401-10CB-8C1CE758B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6F709-8174-B297-7AD8-C0BE2CBAD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161DC-F919-4D3C-9E99-736292139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63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240B1-FB28-BE82-485C-FFFD2A3CE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80B8E-0455-248B-20D9-1054805A3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DF40A1-D7E7-AB28-97C3-509966AD05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D19757-81BE-FC7C-B5E9-E88F6FF0E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8C86F-0015-47B5-B6CC-06A9E395DCDD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2223A6-246D-C506-421E-1F3879697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A681BC-60B0-B953-A1ED-C936C1096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161DC-F919-4D3C-9E99-736292139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253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4E9D-DC42-492B-F324-95EB86E2C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3E758D-87A5-9939-8CF5-974EFF28DB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E16B36-8534-5D3D-66CE-B6DADF6D4F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F0316C-8A21-21B2-E182-C1A461D15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8C86F-0015-47B5-B6CC-06A9E395DCDD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56E4BB-A977-CB60-DB9D-A1CC646E0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1B34E5-6CC8-D195-6A82-7EDAF003B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161DC-F919-4D3C-9E99-736292139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70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0411DB-6AFB-91D2-B99D-9D9A6076E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86DCE-FD75-862D-27AE-6533F2E4C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E6AD1-3562-6E1A-08E1-4150AE686F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8C86F-0015-47B5-B6CC-06A9E395DCDD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C1EEF-7D0C-8971-A611-1217430239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5B095-4AE0-9476-F552-34BF59F601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161DC-F919-4D3C-9E99-736292139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65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Slice of Pizza">
                <a:extLst>
                  <a:ext uri="{FF2B5EF4-FFF2-40B4-BE49-F238E27FC236}">
                    <a16:creationId xmlns:a16="http://schemas.microsoft.com/office/drawing/2014/main" id="{A761F719-C44D-61B5-F607-87192B976B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9812662"/>
                  </p:ext>
                </p:extLst>
              </p:nvPr>
            </p:nvGraphicFramePr>
            <p:xfrm>
              <a:off x="285135" y="4065536"/>
              <a:ext cx="4690449" cy="267346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690449" cy="2673461"/>
                    </a:xfrm>
                    <a:prstGeom prst="rect">
                      <a:avLst/>
                    </a:prstGeom>
                    <a:effectLst>
                      <a:outerShdw blurRad="50800" dist="50800" dir="5400000" algn="ctr" rotWithShape="0">
                        <a:srgbClr val="000000">
                          <a:alpha val="50000"/>
                        </a:srgbClr>
                      </a:outerShdw>
                    </a:effectLst>
                  </am3d:spPr>
                  <am3d:camera>
                    <am3d:pos x="0" y="0" z="575192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979484" d="1000000"/>
                    <am3d:preTrans dx="2471" dy="-154713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782616" ay="-1678889" az="-157257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754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Slice of Pizza">
                <a:extLst>
                  <a:ext uri="{FF2B5EF4-FFF2-40B4-BE49-F238E27FC236}">
                    <a16:creationId xmlns:a16="http://schemas.microsoft.com/office/drawing/2014/main" id="{A761F719-C44D-61B5-F607-87192B976B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5135" y="4065536"/>
                <a:ext cx="4690449" cy="2673461"/>
              </a:xfrm>
              <a:prstGeom prst="rect">
                <a:avLst/>
              </a:prstGeom>
              <a:effectLst>
                <a:outerShdw blurRad="50800" dist="50800" dir="5400000" algn="ctr" rotWithShape="0">
                  <a:srgbClr val="000000">
                    <a:alpha val="50000"/>
                  </a:srgbClr>
                </a:outerShdw>
              </a:effectLst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8213E15-5AD1-CCEC-51D0-04D732E45B9B}"/>
              </a:ext>
            </a:extLst>
          </p:cNvPr>
          <p:cNvSpPr txBox="1"/>
          <p:nvPr/>
        </p:nvSpPr>
        <p:spPr>
          <a:xfrm>
            <a:off x="-216310" y="1172380"/>
            <a:ext cx="63123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latin typeface="Calisto MT" panose="02040603050505030304" pitchFamily="18" charset="0"/>
              </a:rPr>
              <a:t>THE GREAT PIZZA ANALYTICS CHALLENGE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BC4573-22F2-E849-9AA1-86A4FD1ED5BA}"/>
              </a:ext>
            </a:extLst>
          </p:cNvPr>
          <p:cNvSpPr txBox="1"/>
          <p:nvPr/>
        </p:nvSpPr>
        <p:spPr>
          <a:xfrm>
            <a:off x="285135" y="5625351"/>
            <a:ext cx="75118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High Tower Text" panose="02040502050506030303" pitchFamily="18" charset="0"/>
              </a:rPr>
              <a:t>TRANSFORMING RAW PIZZA SALES DATA</a:t>
            </a:r>
          </a:p>
          <a:p>
            <a:r>
              <a:rPr lang="en-US" sz="2400" b="1" dirty="0">
                <a:latin typeface="High Tower Text" panose="02040502050506030303" pitchFamily="18" charset="0"/>
              </a:rPr>
              <a:t>INTO ACTIONABLE INSIGHTS USING SQL</a:t>
            </a:r>
          </a:p>
        </p:txBody>
      </p:sp>
      <p:pic>
        <p:nvPicPr>
          <p:cNvPr id="1026" name="Picture 2" descr="Indian Data Club | Home">
            <a:extLst>
              <a:ext uri="{FF2B5EF4-FFF2-40B4-BE49-F238E27FC236}">
                <a16:creationId xmlns:a16="http://schemas.microsoft.com/office/drawing/2014/main" id="{6E11AC02-2975-5E66-90E6-4B45A743F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253" y="336513"/>
            <a:ext cx="2476114" cy="107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st B2B Lead Generation Company in India | Kredis Consulting">
            <a:extLst>
              <a:ext uri="{FF2B5EF4-FFF2-40B4-BE49-F238E27FC236}">
                <a16:creationId xmlns:a16="http://schemas.microsoft.com/office/drawing/2014/main" id="{9A476631-2D47-2C7E-3762-86F7DB19A9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5" t="39809" r="8398" b="40630"/>
          <a:stretch>
            <a:fillRect/>
          </a:stretch>
        </p:blipFill>
        <p:spPr bwMode="auto">
          <a:xfrm>
            <a:off x="153711" y="312414"/>
            <a:ext cx="2327244" cy="561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0A0D80-93F2-EDFB-C167-B5869BFE60B6}"/>
              </a:ext>
            </a:extLst>
          </p:cNvPr>
          <p:cNvSpPr txBox="1"/>
          <p:nvPr/>
        </p:nvSpPr>
        <p:spPr>
          <a:xfrm>
            <a:off x="9613062" y="1375461"/>
            <a:ext cx="2046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IDC PIZZA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1F892E-3B8C-96D4-1B5D-727778CFFEAD}"/>
              </a:ext>
            </a:extLst>
          </p:cNvPr>
          <p:cNvSpPr txBox="1"/>
          <p:nvPr/>
        </p:nvSpPr>
        <p:spPr>
          <a:xfrm>
            <a:off x="8303783" y="6088559"/>
            <a:ext cx="627789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Organized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by: Indian Data Club</a:t>
            </a:r>
          </a:p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Sponsored by: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DPDZero</a:t>
            </a: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218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166EA2-63A6-2ED3-EC49-49083EE3F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7F7A3F-D82A-A2F1-4023-081504106658}"/>
              </a:ext>
            </a:extLst>
          </p:cNvPr>
          <p:cNvSpPr txBox="1"/>
          <p:nvPr/>
        </p:nvSpPr>
        <p:spPr>
          <a:xfrm>
            <a:off x="2091228" y="1496762"/>
            <a:ext cx="835891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List pizzas with `price` descending.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AC03EF-8D9F-9955-3D53-D1EA0022E674}"/>
              </a:ext>
            </a:extLst>
          </p:cNvPr>
          <p:cNvSpPr txBox="1"/>
          <p:nvPr/>
        </p:nvSpPr>
        <p:spPr>
          <a:xfrm>
            <a:off x="1276124" y="2110922"/>
            <a:ext cx="170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7A06AD-3069-0F05-B0B6-D11C891334AA}"/>
              </a:ext>
            </a:extLst>
          </p:cNvPr>
          <p:cNvSpPr txBox="1"/>
          <p:nvPr/>
        </p:nvSpPr>
        <p:spPr>
          <a:xfrm>
            <a:off x="5691211" y="2110922"/>
            <a:ext cx="170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1A3954-FBD2-E523-38C6-A1583DAE0312}"/>
              </a:ext>
            </a:extLst>
          </p:cNvPr>
          <p:cNvCxnSpPr>
            <a:cxnSpLocks/>
          </p:cNvCxnSpPr>
          <p:nvPr/>
        </p:nvCxnSpPr>
        <p:spPr>
          <a:xfrm>
            <a:off x="4456544" y="2572587"/>
            <a:ext cx="0" cy="314934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627E0D-348F-C360-8202-5A5A2EC90D86}"/>
              </a:ext>
            </a:extLst>
          </p:cNvPr>
          <p:cNvSpPr txBox="1"/>
          <p:nvPr/>
        </p:nvSpPr>
        <p:spPr>
          <a:xfrm>
            <a:off x="1279615" y="3145248"/>
            <a:ext cx="2262854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sz="22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pizza_id</a:t>
            </a:r>
            <a:r>
              <a:rPr lang="en-US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price </a:t>
            </a:r>
          </a:p>
          <a:p>
            <a:r>
              <a:rPr lang="en-US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pizzas</a:t>
            </a:r>
          </a:p>
          <a:p>
            <a:r>
              <a:rPr lang="en-US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order by</a:t>
            </a:r>
          </a:p>
          <a:p>
            <a:r>
              <a:rPr lang="en-US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price desc;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2EE816-229F-CFB6-FC1A-3BDBB6101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0620" y="2829761"/>
            <a:ext cx="2364837" cy="325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17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DCC57D-276E-6403-C5EC-CF15D893C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4C52FB-457C-FE80-F7F8-2316753961CD}"/>
              </a:ext>
            </a:extLst>
          </p:cNvPr>
          <p:cNvSpPr txBox="1"/>
          <p:nvPr/>
        </p:nvSpPr>
        <p:spPr>
          <a:xfrm>
            <a:off x="2130486" y="1322817"/>
            <a:ext cx="835891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Pizzas sold in sizes `'L'` or `'XL'`.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07C77E-5C41-73F1-8455-ED9D2FA1BAC1}"/>
              </a:ext>
            </a:extLst>
          </p:cNvPr>
          <p:cNvSpPr txBox="1"/>
          <p:nvPr/>
        </p:nvSpPr>
        <p:spPr>
          <a:xfrm>
            <a:off x="1276124" y="2110922"/>
            <a:ext cx="170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FE3870-2A68-1168-25D6-F8A873F8D769}"/>
              </a:ext>
            </a:extLst>
          </p:cNvPr>
          <p:cNvSpPr txBox="1"/>
          <p:nvPr/>
        </p:nvSpPr>
        <p:spPr>
          <a:xfrm>
            <a:off x="5691211" y="2110922"/>
            <a:ext cx="170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2BE313-A5B0-ACC8-655B-E3928D2FD814}"/>
              </a:ext>
            </a:extLst>
          </p:cNvPr>
          <p:cNvCxnSpPr>
            <a:cxnSpLocks/>
          </p:cNvCxnSpPr>
          <p:nvPr/>
        </p:nvCxnSpPr>
        <p:spPr>
          <a:xfrm>
            <a:off x="4456544" y="2572587"/>
            <a:ext cx="0" cy="314934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6EFB5A9-EE2C-AC5F-A5E7-0F0C54201B7F}"/>
              </a:ext>
            </a:extLst>
          </p:cNvPr>
          <p:cNvSpPr txBox="1"/>
          <p:nvPr/>
        </p:nvSpPr>
        <p:spPr>
          <a:xfrm>
            <a:off x="1279615" y="2829761"/>
            <a:ext cx="2262854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sz="22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pizza_id</a:t>
            </a:r>
            <a:r>
              <a:rPr lang="en-US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size</a:t>
            </a:r>
          </a:p>
          <a:p>
            <a:r>
              <a:rPr lang="en-US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</a:t>
            </a:r>
          </a:p>
          <a:p>
            <a:r>
              <a:rPr lang="en-US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pizzas </a:t>
            </a:r>
          </a:p>
          <a:p>
            <a:r>
              <a:rPr lang="en-US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</a:p>
          <a:p>
            <a:r>
              <a:rPr lang="en-US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size = 'L’ </a:t>
            </a:r>
          </a:p>
          <a:p>
            <a:r>
              <a:rPr lang="en-US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size = 'XL';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269F07-1B19-3661-8727-561369121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7646" y="2829761"/>
            <a:ext cx="2230784" cy="325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705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F0928F-F52B-E325-13CE-AD1399297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6CD2B8-5554-3B9B-882D-2C8A83828B9B}"/>
              </a:ext>
            </a:extLst>
          </p:cNvPr>
          <p:cNvSpPr txBox="1"/>
          <p:nvPr/>
        </p:nvSpPr>
        <p:spPr>
          <a:xfrm>
            <a:off x="2130486" y="1322817"/>
            <a:ext cx="835891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Pizzas priced between $15.00 and $17.00.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26F019-1D23-C1E5-AC81-776AFB3C21ED}"/>
              </a:ext>
            </a:extLst>
          </p:cNvPr>
          <p:cNvSpPr txBox="1"/>
          <p:nvPr/>
        </p:nvSpPr>
        <p:spPr>
          <a:xfrm>
            <a:off x="1276124" y="2110922"/>
            <a:ext cx="170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3A2DCC-4139-EFCE-E329-BCBED1E0109C}"/>
              </a:ext>
            </a:extLst>
          </p:cNvPr>
          <p:cNvSpPr txBox="1"/>
          <p:nvPr/>
        </p:nvSpPr>
        <p:spPr>
          <a:xfrm>
            <a:off x="5691211" y="2110922"/>
            <a:ext cx="170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12E692-6970-AA7B-2F2F-978D807F789A}"/>
              </a:ext>
            </a:extLst>
          </p:cNvPr>
          <p:cNvCxnSpPr>
            <a:cxnSpLocks/>
          </p:cNvCxnSpPr>
          <p:nvPr/>
        </p:nvCxnSpPr>
        <p:spPr>
          <a:xfrm>
            <a:off x="4456544" y="2572587"/>
            <a:ext cx="0" cy="314934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1BB0195-D101-DD7C-AD82-2DA62E0D7939}"/>
              </a:ext>
            </a:extLst>
          </p:cNvPr>
          <p:cNvSpPr txBox="1"/>
          <p:nvPr/>
        </p:nvSpPr>
        <p:spPr>
          <a:xfrm>
            <a:off x="1279615" y="2829761"/>
            <a:ext cx="226285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sz="22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pizza_id</a:t>
            </a:r>
            <a:r>
              <a:rPr lang="en-US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price</a:t>
            </a:r>
          </a:p>
          <a:p>
            <a:r>
              <a:rPr lang="en-US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</a:p>
          <a:p>
            <a:r>
              <a:rPr lang="en-US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pizzas</a:t>
            </a:r>
          </a:p>
          <a:p>
            <a:r>
              <a:rPr lang="en-US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</a:p>
          <a:p>
            <a:r>
              <a:rPr lang="en-US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</a:t>
            </a:r>
          </a:p>
          <a:p>
            <a:r>
              <a:rPr lang="en-US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 15.00 and 17.00;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0D50AB-B11E-46F6-E3BE-03ED3EAF0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0181" y="2645704"/>
            <a:ext cx="2230784" cy="288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20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34F1B0-3D01-9B54-C661-CD519E9ED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AE2A90-8235-B963-7FFB-DB3F9E164DF3}"/>
              </a:ext>
            </a:extLst>
          </p:cNvPr>
          <p:cNvSpPr txBox="1"/>
          <p:nvPr/>
        </p:nvSpPr>
        <p:spPr>
          <a:xfrm>
            <a:off x="2130486" y="1322817"/>
            <a:ext cx="835891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Pizzas with `"Chicken"` in the name.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4DD07E-731A-9BBD-C1DC-62F85ACA4A28}"/>
              </a:ext>
            </a:extLst>
          </p:cNvPr>
          <p:cNvSpPr txBox="1"/>
          <p:nvPr/>
        </p:nvSpPr>
        <p:spPr>
          <a:xfrm>
            <a:off x="1276124" y="2110922"/>
            <a:ext cx="170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52AEB8-7B7B-C9E9-5CCE-863139908BA9}"/>
              </a:ext>
            </a:extLst>
          </p:cNvPr>
          <p:cNvSpPr txBox="1"/>
          <p:nvPr/>
        </p:nvSpPr>
        <p:spPr>
          <a:xfrm>
            <a:off x="5691211" y="2110922"/>
            <a:ext cx="170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E7B8EB-8270-04D2-C02C-7C5FACD961D8}"/>
              </a:ext>
            </a:extLst>
          </p:cNvPr>
          <p:cNvCxnSpPr>
            <a:cxnSpLocks/>
          </p:cNvCxnSpPr>
          <p:nvPr/>
        </p:nvCxnSpPr>
        <p:spPr>
          <a:xfrm>
            <a:off x="4456544" y="2572587"/>
            <a:ext cx="0" cy="314934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3BDDD11-E378-B38A-8306-7418511FCB3A}"/>
              </a:ext>
            </a:extLst>
          </p:cNvPr>
          <p:cNvSpPr txBox="1"/>
          <p:nvPr/>
        </p:nvSpPr>
        <p:spPr>
          <a:xfrm>
            <a:off x="1279615" y="2829761"/>
            <a:ext cx="226285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sz="22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pizza_type_id</a:t>
            </a:r>
            <a:r>
              <a:rPr lang="en-US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name </a:t>
            </a:r>
          </a:p>
          <a:p>
            <a:r>
              <a:rPr lang="en-US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</a:p>
          <a:p>
            <a:r>
              <a:rPr lang="en-US" sz="22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pizza_types</a:t>
            </a:r>
            <a:endParaRPr lang="en-US" sz="2200" dirty="0">
              <a:solidFill>
                <a:schemeClr val="accent4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</a:p>
          <a:p>
            <a:r>
              <a:rPr lang="en-US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 like '%Chicken%';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09B029-8451-F927-28A6-0BCB1C2B43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0580" y="3105246"/>
            <a:ext cx="3260577" cy="182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04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3E2AAF-1D81-B73D-F015-7C9632F2E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C7D76E-B311-EA73-8678-FE61EAFCFCD1}"/>
              </a:ext>
            </a:extLst>
          </p:cNvPr>
          <p:cNvSpPr txBox="1"/>
          <p:nvPr/>
        </p:nvSpPr>
        <p:spPr>
          <a:xfrm>
            <a:off x="2130486" y="1322817"/>
            <a:ext cx="835891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Orders on `'2015-02-15'` or placed after 8 PM.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6D648F-54BB-9C10-95AA-7C878C63E7B3}"/>
              </a:ext>
            </a:extLst>
          </p:cNvPr>
          <p:cNvSpPr txBox="1"/>
          <p:nvPr/>
        </p:nvSpPr>
        <p:spPr>
          <a:xfrm>
            <a:off x="1276124" y="2110922"/>
            <a:ext cx="170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E4B84B-1E70-1E94-EAC0-8AD713AFE285}"/>
              </a:ext>
            </a:extLst>
          </p:cNvPr>
          <p:cNvSpPr txBox="1"/>
          <p:nvPr/>
        </p:nvSpPr>
        <p:spPr>
          <a:xfrm>
            <a:off x="5691211" y="2110922"/>
            <a:ext cx="170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7197BA-D630-ACC9-5FD1-A54B6C99CD20}"/>
              </a:ext>
            </a:extLst>
          </p:cNvPr>
          <p:cNvCxnSpPr>
            <a:cxnSpLocks/>
          </p:cNvCxnSpPr>
          <p:nvPr/>
        </p:nvCxnSpPr>
        <p:spPr>
          <a:xfrm>
            <a:off x="4456544" y="2572587"/>
            <a:ext cx="0" cy="314934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314EFC0-F666-D3FB-2E1A-EC928B390BE5}"/>
              </a:ext>
            </a:extLst>
          </p:cNvPr>
          <p:cNvSpPr txBox="1"/>
          <p:nvPr/>
        </p:nvSpPr>
        <p:spPr>
          <a:xfrm>
            <a:off x="1279615" y="2829761"/>
            <a:ext cx="226285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sz="22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order_id</a:t>
            </a:r>
            <a:r>
              <a:rPr lang="en-US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date,</a:t>
            </a:r>
          </a:p>
          <a:p>
            <a:r>
              <a:rPr lang="en-US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time</a:t>
            </a:r>
          </a:p>
          <a:p>
            <a:r>
              <a:rPr lang="en-US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orders where date = '2015-02-15’</a:t>
            </a:r>
          </a:p>
          <a:p>
            <a:r>
              <a:rPr lang="en-US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time &gt; '20:00:00';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6077DE-0B79-472A-B4BD-DDF69D88F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0620" y="2829761"/>
            <a:ext cx="2125217" cy="254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57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B57C60-1EC9-5354-E917-60CAC063C627}"/>
              </a:ext>
            </a:extLst>
          </p:cNvPr>
          <p:cNvSpPr txBox="1"/>
          <p:nvPr/>
        </p:nvSpPr>
        <p:spPr>
          <a:xfrm>
            <a:off x="5449455" y="1233116"/>
            <a:ext cx="73244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PHASE 3: SALES PERFORMANCE </a:t>
            </a:r>
            <a:endParaRPr lang="en-US" sz="2800" b="1" dirty="0">
              <a:solidFill>
                <a:schemeClr val="accent4">
                  <a:lumMod val="60000"/>
                  <a:lumOff val="40000"/>
                </a:schemeClr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331FC4-9DDF-D456-4880-5C94B39BAB2F}"/>
              </a:ext>
            </a:extLst>
          </p:cNvPr>
          <p:cNvSpPr txBox="1"/>
          <p:nvPr/>
        </p:nvSpPr>
        <p:spPr>
          <a:xfrm>
            <a:off x="5994826" y="1935534"/>
            <a:ext cx="835891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Total quantity of pizzas sold (`SUM`).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662356-6C45-2A6D-1C65-025B7ECC9C93}"/>
              </a:ext>
            </a:extLst>
          </p:cNvPr>
          <p:cNvSpPr txBox="1"/>
          <p:nvPr/>
        </p:nvSpPr>
        <p:spPr>
          <a:xfrm>
            <a:off x="5838887" y="2620422"/>
            <a:ext cx="170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FC86F8-982F-9DAA-57FD-912792277D84}"/>
              </a:ext>
            </a:extLst>
          </p:cNvPr>
          <p:cNvSpPr txBox="1"/>
          <p:nvPr/>
        </p:nvSpPr>
        <p:spPr>
          <a:xfrm>
            <a:off x="9256447" y="2626876"/>
            <a:ext cx="170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A6556D-6FA1-CF05-C68E-677CED3B8982}"/>
              </a:ext>
            </a:extLst>
          </p:cNvPr>
          <p:cNvSpPr txBox="1"/>
          <p:nvPr/>
        </p:nvSpPr>
        <p:spPr>
          <a:xfrm>
            <a:off x="5561822" y="3429000"/>
            <a:ext cx="2262854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 sum(quantity) as </a:t>
            </a:r>
            <a:r>
              <a:rPr lang="en-US" sz="22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total_pizza_sold</a:t>
            </a:r>
            <a:r>
              <a:rPr lang="en-US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en-US" sz="22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order_details</a:t>
            </a:r>
            <a:r>
              <a:rPr lang="en-US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6FDA53-74F0-FF5E-7BFF-9D386F680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08"/>
          <a:stretch>
            <a:fillRect/>
          </a:stretch>
        </p:blipFill>
        <p:spPr>
          <a:xfrm>
            <a:off x="8845049" y="3630402"/>
            <a:ext cx="2658463" cy="158370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F8DDD3-9DB5-6A11-7BBB-7251705A642C}"/>
              </a:ext>
            </a:extLst>
          </p:cNvPr>
          <p:cNvCxnSpPr>
            <a:cxnSpLocks/>
          </p:cNvCxnSpPr>
          <p:nvPr/>
        </p:nvCxnSpPr>
        <p:spPr>
          <a:xfrm>
            <a:off x="8224980" y="3265314"/>
            <a:ext cx="0" cy="314934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604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9DEC5A-8C6D-A113-04B0-4566F2C5C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2FC525-756E-6CE7-FD15-5BAD74C2F87D}"/>
              </a:ext>
            </a:extLst>
          </p:cNvPr>
          <p:cNvSpPr txBox="1"/>
          <p:nvPr/>
        </p:nvSpPr>
        <p:spPr>
          <a:xfrm>
            <a:off x="6456218" y="1307462"/>
            <a:ext cx="835891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Average pizza price (`AVG`).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27FBF-3B44-85EC-B855-28F16C220F9F}"/>
              </a:ext>
            </a:extLst>
          </p:cNvPr>
          <p:cNvSpPr txBox="1"/>
          <p:nvPr/>
        </p:nvSpPr>
        <p:spPr>
          <a:xfrm>
            <a:off x="5838886" y="2187432"/>
            <a:ext cx="170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F0831-69CA-0F37-C8CF-7ACD8099F810}"/>
              </a:ext>
            </a:extLst>
          </p:cNvPr>
          <p:cNvSpPr txBox="1"/>
          <p:nvPr/>
        </p:nvSpPr>
        <p:spPr>
          <a:xfrm>
            <a:off x="9201029" y="2222710"/>
            <a:ext cx="170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7D9CEB-5AC9-FF59-CDE6-BB10FCB623D0}"/>
              </a:ext>
            </a:extLst>
          </p:cNvPr>
          <p:cNvSpPr txBox="1"/>
          <p:nvPr/>
        </p:nvSpPr>
        <p:spPr>
          <a:xfrm>
            <a:off x="5589530" y="3235332"/>
            <a:ext cx="251999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round(avg(price),2) as </a:t>
            </a:r>
            <a:r>
              <a:rPr lang="en-US" sz="22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avg_pizza_price</a:t>
            </a:r>
            <a:r>
              <a:rPr lang="en-US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pizzas;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968983-EAF5-BE4B-01B1-CD5E3F3AB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" r="949"/>
          <a:stretch/>
        </p:blipFill>
        <p:spPr>
          <a:xfrm>
            <a:off x="8845048" y="3098180"/>
            <a:ext cx="2658463" cy="158370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34AE4A-C27F-3124-9C87-507E1DE3E10F}"/>
              </a:ext>
            </a:extLst>
          </p:cNvPr>
          <p:cNvCxnSpPr>
            <a:cxnSpLocks/>
          </p:cNvCxnSpPr>
          <p:nvPr/>
        </p:nvCxnSpPr>
        <p:spPr>
          <a:xfrm>
            <a:off x="8215744" y="2649097"/>
            <a:ext cx="0" cy="314934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153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FD4DA5-98F4-C69A-5511-DC2603CB6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7E865A-8D36-A631-995C-F759570787A8}"/>
              </a:ext>
            </a:extLst>
          </p:cNvPr>
          <p:cNvSpPr txBox="1"/>
          <p:nvPr/>
        </p:nvSpPr>
        <p:spPr>
          <a:xfrm>
            <a:off x="4867564" y="1170310"/>
            <a:ext cx="835891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Total order value per order (`JOIN`, `SUM`, `GROUP BY`).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76100D-E056-FDAB-7FEC-EF50652820C4}"/>
              </a:ext>
            </a:extLst>
          </p:cNvPr>
          <p:cNvSpPr txBox="1"/>
          <p:nvPr/>
        </p:nvSpPr>
        <p:spPr>
          <a:xfrm>
            <a:off x="5838886" y="2187432"/>
            <a:ext cx="170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2C2E43-72A3-E913-A1A5-72E03D298C58}"/>
              </a:ext>
            </a:extLst>
          </p:cNvPr>
          <p:cNvSpPr txBox="1"/>
          <p:nvPr/>
        </p:nvSpPr>
        <p:spPr>
          <a:xfrm>
            <a:off x="9201029" y="2222710"/>
            <a:ext cx="170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8CDD43-D3F9-881D-0036-86542F2C707B}"/>
              </a:ext>
            </a:extLst>
          </p:cNvPr>
          <p:cNvSpPr txBox="1"/>
          <p:nvPr/>
        </p:nvSpPr>
        <p:spPr>
          <a:xfrm>
            <a:off x="5065489" y="2823383"/>
            <a:ext cx="325551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sz="22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od.order_id</a:t>
            </a:r>
            <a:r>
              <a:rPr lang="en-US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sum(</a:t>
            </a:r>
            <a:r>
              <a:rPr lang="en-US" sz="22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p.price</a:t>
            </a:r>
            <a:r>
              <a:rPr lang="en-US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US" sz="22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od.quantity</a:t>
            </a:r>
            <a:r>
              <a:rPr lang="en-US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as </a:t>
            </a:r>
            <a:r>
              <a:rPr lang="en-US" sz="22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total_order_value</a:t>
            </a:r>
            <a:r>
              <a:rPr lang="en-US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sz="22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order_details</a:t>
            </a:r>
            <a:r>
              <a:rPr lang="en-US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od</a:t>
            </a:r>
          </a:p>
          <a:p>
            <a:r>
              <a:rPr lang="en-US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join pizzas p on </a:t>
            </a:r>
            <a:r>
              <a:rPr lang="en-US" sz="22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od.pizza_id</a:t>
            </a:r>
            <a:r>
              <a:rPr lang="en-US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2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p.pizza_id</a:t>
            </a:r>
            <a:endParaRPr lang="en-US" sz="2200" dirty="0">
              <a:solidFill>
                <a:schemeClr val="accent4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by </a:t>
            </a:r>
          </a:p>
          <a:p>
            <a:r>
              <a:rPr lang="en-US" sz="22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od.order_id</a:t>
            </a:r>
            <a:r>
              <a:rPr lang="en-US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4C5C7B-A965-2649-319F-E77391CBC6C5}"/>
              </a:ext>
            </a:extLst>
          </p:cNvPr>
          <p:cNvCxnSpPr>
            <a:cxnSpLocks/>
          </p:cNvCxnSpPr>
          <p:nvPr/>
        </p:nvCxnSpPr>
        <p:spPr>
          <a:xfrm>
            <a:off x="8215744" y="2649097"/>
            <a:ext cx="0" cy="314934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AC41893-598F-E063-56D0-B7E469E58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140" y="2812683"/>
            <a:ext cx="2103009" cy="298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66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656A3E-23F3-33F1-16A9-EA5AB7952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928D30-F820-96C2-125E-393068A313F8}"/>
              </a:ext>
            </a:extLst>
          </p:cNvPr>
          <p:cNvSpPr txBox="1"/>
          <p:nvPr/>
        </p:nvSpPr>
        <p:spPr>
          <a:xfrm>
            <a:off x="5021574" y="1355037"/>
            <a:ext cx="83589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Total quantity sold per pizza category (`JOIN`, `GROUP BY`).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6FBEE5-BDA6-A87A-A29C-14FD58A7B5EF}"/>
              </a:ext>
            </a:extLst>
          </p:cNvPr>
          <p:cNvSpPr txBox="1"/>
          <p:nvPr/>
        </p:nvSpPr>
        <p:spPr>
          <a:xfrm>
            <a:off x="5838886" y="2187432"/>
            <a:ext cx="170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A27DB1-4CC4-757B-88B4-DBE4BA9CBF7B}"/>
              </a:ext>
            </a:extLst>
          </p:cNvPr>
          <p:cNvSpPr txBox="1"/>
          <p:nvPr/>
        </p:nvSpPr>
        <p:spPr>
          <a:xfrm>
            <a:off x="9201029" y="2222710"/>
            <a:ext cx="170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665B7E-D986-07F1-45B2-8F75B1BDF8EA}"/>
              </a:ext>
            </a:extLst>
          </p:cNvPr>
          <p:cNvSpPr txBox="1"/>
          <p:nvPr/>
        </p:nvSpPr>
        <p:spPr>
          <a:xfrm>
            <a:off x="4898456" y="2812683"/>
            <a:ext cx="392365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sz="20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pt.category</a:t>
            </a:r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sum(</a:t>
            </a:r>
            <a:r>
              <a:rPr lang="en-US" sz="20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od.quantity</a:t>
            </a:r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as </a:t>
            </a:r>
            <a:r>
              <a:rPr lang="en-US" sz="20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pizza_sold_by_category</a:t>
            </a:r>
            <a:endParaRPr lang="en-US" sz="2000" dirty="0">
              <a:solidFill>
                <a:schemeClr val="accent4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sz="20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pizza_types</a:t>
            </a:r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pt</a:t>
            </a:r>
          </a:p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join pizzas p on </a:t>
            </a:r>
          </a:p>
          <a:p>
            <a:r>
              <a:rPr lang="en-US" sz="20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pt.pizza_type_id</a:t>
            </a:r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p.pizza_type_id</a:t>
            </a:r>
            <a:endParaRPr lang="en-US" sz="2000" dirty="0">
              <a:solidFill>
                <a:schemeClr val="accent4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join </a:t>
            </a:r>
            <a:r>
              <a:rPr lang="en-US" sz="20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order_details</a:t>
            </a:r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od</a:t>
            </a:r>
          </a:p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sz="20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p.pizza_id</a:t>
            </a:r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od.pizza_id</a:t>
            </a:r>
            <a:endParaRPr lang="en-US" sz="2000" dirty="0">
              <a:solidFill>
                <a:schemeClr val="accent4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by </a:t>
            </a:r>
            <a:r>
              <a:rPr lang="en-US" sz="20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pt.category</a:t>
            </a:r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28EEDA-3C67-4CC3-7084-B935BFF5AF6C}"/>
              </a:ext>
            </a:extLst>
          </p:cNvPr>
          <p:cNvCxnSpPr>
            <a:cxnSpLocks/>
          </p:cNvCxnSpPr>
          <p:nvPr/>
        </p:nvCxnSpPr>
        <p:spPr>
          <a:xfrm>
            <a:off x="8655073" y="2730890"/>
            <a:ext cx="0" cy="314934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29B88D9-E227-7C71-BDC5-6CCE2E60E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2107" y="3311578"/>
            <a:ext cx="3171612" cy="179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24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EAE2B8-460D-B7E1-1C1E-03A255E4E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B3DBA5-FE83-BC4F-9B36-CB0F5483CBBB}"/>
              </a:ext>
            </a:extLst>
          </p:cNvPr>
          <p:cNvSpPr txBox="1"/>
          <p:nvPr/>
        </p:nvSpPr>
        <p:spPr>
          <a:xfrm>
            <a:off x="5252483" y="1415226"/>
            <a:ext cx="83589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Categories with more than 5,000 pizzas sold (`HAVING`).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81045-ABA2-480F-B216-1F7C7445E6CE}"/>
              </a:ext>
            </a:extLst>
          </p:cNvPr>
          <p:cNvSpPr txBox="1"/>
          <p:nvPr/>
        </p:nvSpPr>
        <p:spPr>
          <a:xfrm>
            <a:off x="5838886" y="2187432"/>
            <a:ext cx="170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4A97DE-BB9D-1EB8-6F24-31ADFDFAF405}"/>
              </a:ext>
            </a:extLst>
          </p:cNvPr>
          <p:cNvSpPr txBox="1"/>
          <p:nvPr/>
        </p:nvSpPr>
        <p:spPr>
          <a:xfrm>
            <a:off x="9201029" y="2222710"/>
            <a:ext cx="170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9886EA-1952-81DC-D6A8-275E33FA6145}"/>
              </a:ext>
            </a:extLst>
          </p:cNvPr>
          <p:cNvSpPr txBox="1"/>
          <p:nvPr/>
        </p:nvSpPr>
        <p:spPr>
          <a:xfrm>
            <a:off x="4955097" y="2710126"/>
            <a:ext cx="416241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pt.category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sum(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od.quantity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as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pizza_sold_by_category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pizza_types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pt 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join pizzas p 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pt.pizza_type_id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p.pizza_type_id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join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order_details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od 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p.pizza_id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od.pizza_id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by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pt.category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having 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sum(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od.quantity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&gt;5000;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1A95FA-8747-A084-E247-4D532C941167}"/>
              </a:ext>
            </a:extLst>
          </p:cNvPr>
          <p:cNvCxnSpPr>
            <a:cxnSpLocks/>
          </p:cNvCxnSpPr>
          <p:nvPr/>
        </p:nvCxnSpPr>
        <p:spPr>
          <a:xfrm>
            <a:off x="8655073" y="2730890"/>
            <a:ext cx="0" cy="314934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C15567E-BA94-6148-72D5-BEFCA0601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2107" y="3351715"/>
            <a:ext cx="3171612" cy="171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75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206DA0-F759-0D1B-E86C-079ECA06BA16}"/>
              </a:ext>
            </a:extLst>
          </p:cNvPr>
          <p:cNvSpPr txBox="1"/>
          <p:nvPr/>
        </p:nvSpPr>
        <p:spPr>
          <a:xfrm>
            <a:off x="2636520" y="5957263"/>
            <a:ext cx="9662160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chemeClr val="accent5">
                    <a:lumMod val="20000"/>
                    <a:lumOff val="80000"/>
                  </a:schemeClr>
                </a:solidFill>
                <a:latin typeface="Elephant" panose="02020904090505020303" pitchFamily="18" charset="0"/>
              </a:rPr>
              <a:t>Passionate about turning messy datasets into meaningful business insights.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5B6C38-8EBC-73EE-C2E4-39CF86B27696}"/>
              </a:ext>
            </a:extLst>
          </p:cNvPr>
          <p:cNvSpPr txBox="1"/>
          <p:nvPr/>
        </p:nvSpPr>
        <p:spPr>
          <a:xfrm>
            <a:off x="1600200" y="900737"/>
            <a:ext cx="6918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THE</a:t>
            </a:r>
          </a:p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ANALYST</a:t>
            </a: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598B95AB-6B8C-E330-496B-AA1DCE5BCD80}"/>
              </a:ext>
            </a:extLst>
          </p:cNvPr>
          <p:cNvSpPr/>
          <p:nvPr/>
        </p:nvSpPr>
        <p:spPr>
          <a:xfrm>
            <a:off x="7239000" y="61999"/>
            <a:ext cx="4373880" cy="4207639"/>
          </a:xfrm>
          <a:prstGeom prst="flowChartConnector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08D39B-64D0-981A-7E0A-03493D68EE96}"/>
              </a:ext>
            </a:extLst>
          </p:cNvPr>
          <p:cNvSpPr txBox="1"/>
          <p:nvPr/>
        </p:nvSpPr>
        <p:spPr>
          <a:xfrm>
            <a:off x="3429000" y="3094759"/>
            <a:ext cx="403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>
                <a:latin typeface="Algerian" panose="04020705040A02060702" pitchFamily="82" charset="0"/>
              </a:rPr>
              <a:t>MoHd</a:t>
            </a:r>
            <a:r>
              <a:rPr lang="en-US" sz="4800" dirty="0">
                <a:latin typeface="Algerian" panose="04020705040A02060702" pitchFamily="82" charset="0"/>
              </a:rPr>
              <a:t> </a:t>
            </a:r>
            <a:r>
              <a:rPr lang="en-US" sz="4800" dirty="0" err="1">
                <a:latin typeface="Algerian" panose="04020705040A02060702" pitchFamily="82" charset="0"/>
              </a:rPr>
              <a:t>rahil</a:t>
            </a:r>
            <a:endParaRPr lang="en-US" sz="4800" dirty="0">
              <a:latin typeface="Algerian" panose="04020705040A02060702" pitchFamily="8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67B8F9-8F3F-D72C-4F8E-66DE64546BDC}"/>
              </a:ext>
            </a:extLst>
          </p:cNvPr>
          <p:cNvSpPr txBox="1"/>
          <p:nvPr/>
        </p:nvSpPr>
        <p:spPr>
          <a:xfrm>
            <a:off x="1775460" y="4433678"/>
            <a:ext cx="84277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>
                <a:latin typeface="Calisto MT" panose="02040603050505030304" pitchFamily="18" charset="0"/>
              </a:rPr>
              <a:t>Skills: SQL • Python • Data Analytics • Data Visualization • Power BI • Advanced Excel • MySQL • ETL • Time Series Analysis • LSTM Models • Machine Learning (Basics) • Data Cleaning • Reporting &amp; Dashboards</a:t>
            </a:r>
          </a:p>
        </p:txBody>
      </p:sp>
    </p:spTree>
    <p:extLst>
      <p:ext uri="{BB962C8B-B14F-4D97-AF65-F5344CB8AC3E}">
        <p14:creationId xmlns:p14="http://schemas.microsoft.com/office/powerpoint/2010/main" val="2063076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E7E270-48CE-1238-E862-2CA4DA838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A8369-58FA-60DC-2AF1-C9E2C7D1408E}"/>
              </a:ext>
            </a:extLst>
          </p:cNvPr>
          <p:cNvSpPr txBox="1"/>
          <p:nvPr/>
        </p:nvSpPr>
        <p:spPr>
          <a:xfrm>
            <a:off x="6096000" y="1253597"/>
            <a:ext cx="83589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Pizzas never ordered (`LEFT/RIGHT JOIN`).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0A69A-940D-4938-2AF3-67002214884D}"/>
              </a:ext>
            </a:extLst>
          </p:cNvPr>
          <p:cNvSpPr txBox="1"/>
          <p:nvPr/>
        </p:nvSpPr>
        <p:spPr>
          <a:xfrm>
            <a:off x="5838886" y="2187432"/>
            <a:ext cx="170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6AB7D0-53D6-2697-1DD1-577BF6DBD10B}"/>
              </a:ext>
            </a:extLst>
          </p:cNvPr>
          <p:cNvSpPr txBox="1"/>
          <p:nvPr/>
        </p:nvSpPr>
        <p:spPr>
          <a:xfrm>
            <a:off x="9201029" y="2222710"/>
            <a:ext cx="170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E62CC1-DB1D-C88B-1771-1A828645C3D1}"/>
              </a:ext>
            </a:extLst>
          </p:cNvPr>
          <p:cNvSpPr txBox="1"/>
          <p:nvPr/>
        </p:nvSpPr>
        <p:spPr>
          <a:xfrm>
            <a:off x="5666297" y="3019464"/>
            <a:ext cx="289581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p.*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order_details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od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 join pizzas p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on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p.pizza_id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od.pizza_id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od.pizza_id</a:t>
            </a:r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null;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28F7A46-F7F3-F065-AAE3-7B9B259F6D22}"/>
              </a:ext>
            </a:extLst>
          </p:cNvPr>
          <p:cNvCxnSpPr>
            <a:cxnSpLocks/>
          </p:cNvCxnSpPr>
          <p:nvPr/>
        </p:nvCxnSpPr>
        <p:spPr>
          <a:xfrm>
            <a:off x="8655073" y="2730890"/>
            <a:ext cx="0" cy="314934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007155A-541C-B4CF-EB6B-2D1492CA2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2107" y="3431273"/>
            <a:ext cx="3171612" cy="155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69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21D8D6-EB05-0C8D-DC89-1E7EE67AD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41E6F9-01A5-BD8D-CCD3-308934845198}"/>
              </a:ext>
            </a:extLst>
          </p:cNvPr>
          <p:cNvSpPr txBox="1"/>
          <p:nvPr/>
        </p:nvSpPr>
        <p:spPr>
          <a:xfrm>
            <a:off x="5182200" y="659822"/>
            <a:ext cx="694574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Price differences between different sizes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the same pizza (`SELF JOIN`).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8C2273-8DD8-069F-E010-BB8AA5D43E3C}"/>
              </a:ext>
            </a:extLst>
          </p:cNvPr>
          <p:cNvSpPr txBox="1"/>
          <p:nvPr/>
        </p:nvSpPr>
        <p:spPr>
          <a:xfrm>
            <a:off x="5829650" y="1710570"/>
            <a:ext cx="170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9BC8E0-C890-C67F-43F7-06DAA6BBAE4F}"/>
              </a:ext>
            </a:extLst>
          </p:cNvPr>
          <p:cNvSpPr txBox="1"/>
          <p:nvPr/>
        </p:nvSpPr>
        <p:spPr>
          <a:xfrm>
            <a:off x="9321102" y="1730223"/>
            <a:ext cx="170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33E149-215A-D31D-2473-0D05E79A31A3}"/>
              </a:ext>
            </a:extLst>
          </p:cNvPr>
          <p:cNvSpPr txBox="1"/>
          <p:nvPr/>
        </p:nvSpPr>
        <p:spPr>
          <a:xfrm>
            <a:off x="5712479" y="2278051"/>
            <a:ext cx="277556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p1.pizza_type_id,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p1.size as size_1,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p1.price as price_1,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p2.size as size_2,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p2.price as price_2,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(p2.price - p1.price) as </a:t>
            </a:r>
            <a:r>
              <a:rPr lang="en-US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price_difference</a:t>
            </a:r>
            <a:endParaRPr lang="en-US" dirty="0">
              <a:solidFill>
                <a:schemeClr val="accent4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pizzas p1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join pizzas p2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p1.pizza_type_id = p2.pizza_type_id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p1.size &lt; p2. 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by p1.pizza_type_id,</a:t>
            </a:r>
          </a:p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p1.size;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9470093-056F-8BE5-3AE0-6A0213E3B308}"/>
              </a:ext>
            </a:extLst>
          </p:cNvPr>
          <p:cNvCxnSpPr>
            <a:cxnSpLocks/>
          </p:cNvCxnSpPr>
          <p:nvPr/>
        </p:nvCxnSpPr>
        <p:spPr>
          <a:xfrm>
            <a:off x="8655073" y="2730890"/>
            <a:ext cx="0" cy="314934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18AB15A-870D-A665-ABE6-ED286AAFF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2107" y="3043346"/>
            <a:ext cx="3076128" cy="198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79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1D11B0-ADBA-1D03-2DC8-E119DA1DEC25}"/>
              </a:ext>
            </a:extLst>
          </p:cNvPr>
          <p:cNvSpPr txBox="1"/>
          <p:nvPr/>
        </p:nvSpPr>
        <p:spPr>
          <a:xfrm>
            <a:off x="4054764" y="1159148"/>
            <a:ext cx="7924799" cy="4539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IDC Pizza sold over 49,000+ pizzas, showing strong demand across categories.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Classic &amp; Chicken categories contribute the highest order volumes and revenue.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 (L) and Extra Large (XL) sizes are the most frequently ordered across the dataset.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Peak order activity occurs around 6 PM–9 PM, indicating strong dinner-time demand.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Top-selling pizzas belong to the Classic &amp; Supreme categories.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Several pizzas showed NULL or missing data, highlighting the need for data validation.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few pizzas were never ordered, indicating either low visibility or low customer interest.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revenue is generated from mid-priced pizzas ($15–$20 range). Ingredients analysis shows cheese-based and chicken-based pizzas dominate preferences.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Day-wise sales reveal weekends outperform weekdays, especially Saturdays. Monthly trends show January and February as high-performing sales months.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High-value orders often include multiple large pizzas, boosting overall revenue.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Self-join analysis reveals clear price gaps between sizes, aiding pricing strategy.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Filtering &amp; NULL handling cleaned the dataset, improving overall query reliability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B7ABDB-2728-08ED-0DBB-36DB99043566}"/>
              </a:ext>
            </a:extLst>
          </p:cNvPr>
          <p:cNvSpPr txBox="1"/>
          <p:nvPr/>
        </p:nvSpPr>
        <p:spPr>
          <a:xfrm>
            <a:off x="5195453" y="57322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COLLECTIVE INSIGHTS </a:t>
            </a:r>
          </a:p>
        </p:txBody>
      </p:sp>
    </p:spTree>
    <p:extLst>
      <p:ext uri="{BB962C8B-B14F-4D97-AF65-F5344CB8AC3E}">
        <p14:creationId xmlns:p14="http://schemas.microsoft.com/office/powerpoint/2010/main" val="2252137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148B13-9EB1-3E55-C825-3A90E2F5B711}"/>
              </a:ext>
            </a:extLst>
          </p:cNvPr>
          <p:cNvSpPr txBox="1"/>
          <p:nvPr/>
        </p:nvSpPr>
        <p:spPr>
          <a:xfrm>
            <a:off x="701964" y="2373747"/>
            <a:ext cx="73983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Engravers MT" panose="02090707080505020304" pitchFamily="18" charset="0"/>
              </a:rPr>
              <a:t>Thank you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BB240A-73D1-71E4-DDCA-C6209B161D79}"/>
              </a:ext>
            </a:extLst>
          </p:cNvPr>
          <p:cNvSpPr txBox="1"/>
          <p:nvPr/>
        </p:nvSpPr>
        <p:spPr>
          <a:xfrm>
            <a:off x="1911928" y="3527909"/>
            <a:ext cx="497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High Tower Text" panose="02040502050506030303" pitchFamily="18" charset="0"/>
              </a:rPr>
              <a:t>PREPARED BY:  MOHD RAHIL</a:t>
            </a:r>
          </a:p>
        </p:txBody>
      </p:sp>
    </p:spTree>
    <p:extLst>
      <p:ext uri="{BB962C8B-B14F-4D97-AF65-F5344CB8AC3E}">
        <p14:creationId xmlns:p14="http://schemas.microsoft.com/office/powerpoint/2010/main" val="598426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FF170-95B2-850E-0A32-AED3136C0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20" y="7253605"/>
            <a:ext cx="10515600" cy="1325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11775-F00B-29E2-E572-EE875E282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4920" y="8579168"/>
            <a:ext cx="10515600" cy="435133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447A98-7DD8-F7F3-AE01-41A7BB12694F}"/>
              </a:ext>
            </a:extLst>
          </p:cNvPr>
          <p:cNvSpPr txBox="1"/>
          <p:nvPr/>
        </p:nvSpPr>
        <p:spPr>
          <a:xfrm>
            <a:off x="274320" y="3956380"/>
            <a:ext cx="6553200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creation &amp; table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Filtering, pattern matching &amp; operators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Joins (inner, left, right, full, self)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Aggregations &amp; data summaries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&amp; NULL handling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CD0205-1936-CE2E-7E9F-3F3046E79EFA}"/>
              </a:ext>
            </a:extLst>
          </p:cNvPr>
          <p:cNvSpPr txBox="1"/>
          <p:nvPr/>
        </p:nvSpPr>
        <p:spPr>
          <a:xfrm>
            <a:off x="754611" y="1275239"/>
            <a:ext cx="6773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solidFill>
                  <a:schemeClr val="bg1"/>
                </a:solidFill>
                <a:latin typeface="Engravers MT" panose="02090707080505020304" pitchFamily="18" charset="0"/>
              </a:rPr>
              <a:t>PROJECT OVERVIEW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98B2A1-A1A9-42D9-7E81-AB235834930C}"/>
              </a:ext>
            </a:extLst>
          </p:cNvPr>
          <p:cNvSpPr txBox="1"/>
          <p:nvPr/>
        </p:nvSpPr>
        <p:spPr>
          <a:xfrm>
            <a:off x="274320" y="2261186"/>
            <a:ext cx="78693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HANDS-ON SQL ANALYTICS MINI-PROJECT WHERE, AS THE DATA ANALYST FORIDC PIZZA, MY MISSION IS TO DIVE INTO THE COMPANY'S SALES DATA AND UNCOVER MEANINGFUL TRENDS, PATTERNS, AND BUSINESS INSIGHTS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844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6C23E0D-B84C-36FB-2AD5-19B2D47110F0}"/>
              </a:ext>
            </a:extLst>
          </p:cNvPr>
          <p:cNvSpPr txBox="1"/>
          <p:nvPr/>
        </p:nvSpPr>
        <p:spPr>
          <a:xfrm>
            <a:off x="5578762" y="342900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• pizza _ types — pizza names, categories, ingredients</a:t>
            </a:r>
          </a:p>
          <a:p>
            <a:r>
              <a:rPr lang="en-US" dirty="0">
                <a:solidFill>
                  <a:schemeClr val="bg1"/>
                </a:solidFill>
              </a:rPr>
              <a:t>• pizzas — size, type, and price</a:t>
            </a:r>
          </a:p>
          <a:p>
            <a:r>
              <a:rPr lang="en-US" dirty="0">
                <a:solidFill>
                  <a:schemeClr val="bg1"/>
                </a:solidFill>
              </a:rPr>
              <a:t>• orders — order timestamps</a:t>
            </a:r>
          </a:p>
          <a:p>
            <a:r>
              <a:rPr lang="en-US" dirty="0">
                <a:solidFill>
                  <a:schemeClr val="bg1"/>
                </a:solidFill>
              </a:rPr>
              <a:t>• order details — quantities per order item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943E2A-94A9-59B5-1BC4-0C38B6945407}"/>
              </a:ext>
            </a:extLst>
          </p:cNvPr>
          <p:cNvSpPr txBox="1"/>
          <p:nvPr/>
        </p:nvSpPr>
        <p:spPr>
          <a:xfrm>
            <a:off x="5643417" y="757933"/>
            <a:ext cx="55787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Engravers MT" panose="02090707080505020304" pitchFamily="18" charset="0"/>
              </a:rPr>
              <a:t>ABOUT THE IDC</a:t>
            </a:r>
          </a:p>
          <a:p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Engravers MT" panose="02090707080505020304" pitchFamily="18" charset="0"/>
              </a:rPr>
              <a:t>PIZZA DATASET</a:t>
            </a:r>
          </a:p>
          <a:p>
            <a:endParaRPr lang="en-US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8BDCCF-8384-4EE7-1FF2-7357FF36C041}"/>
              </a:ext>
            </a:extLst>
          </p:cNvPr>
          <p:cNvSpPr txBox="1"/>
          <p:nvPr/>
        </p:nvSpPr>
        <p:spPr>
          <a:xfrm>
            <a:off x="5578762" y="2401408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THE PROJECT USES 4 RELATIONALTABLES STRUCTURED AS: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C73C87-3637-59D1-1486-0E017535FD60}"/>
              </a:ext>
            </a:extLst>
          </p:cNvPr>
          <p:cNvSpPr txBox="1"/>
          <p:nvPr/>
        </p:nvSpPr>
        <p:spPr>
          <a:xfrm>
            <a:off x="4867562" y="4983126"/>
            <a:ext cx="6807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Together, these tables build a complete picture of IDC Pizza's operations.</a:t>
            </a:r>
          </a:p>
        </p:txBody>
      </p:sp>
    </p:spTree>
    <p:extLst>
      <p:ext uri="{BB962C8B-B14F-4D97-AF65-F5344CB8AC3E}">
        <p14:creationId xmlns:p14="http://schemas.microsoft.com/office/powerpoint/2010/main" val="1165889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0D96E5-12D8-88B3-314D-0EA1F8FF11F1}"/>
              </a:ext>
            </a:extLst>
          </p:cNvPr>
          <p:cNvSpPr txBox="1"/>
          <p:nvPr/>
        </p:nvSpPr>
        <p:spPr>
          <a:xfrm>
            <a:off x="5043054" y="4012692"/>
            <a:ext cx="66963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IDC _ </a:t>
            </a:r>
            <a:r>
              <a:rPr lang="en-US" sz="20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Pizza.dump</a:t>
            </a:r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PostgreSQL backup file. It cannot be</a:t>
            </a:r>
          </a:p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imported into MySQL;</a:t>
            </a:r>
          </a:p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must be restored in PostgreSQL/</a:t>
            </a:r>
            <a:r>
              <a:rPr lang="en-US" sz="20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pgAdmin</a:t>
            </a:r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290BC8-BAAB-C41D-C662-F4BAAF5C5B4E}"/>
              </a:ext>
            </a:extLst>
          </p:cNvPr>
          <p:cNvSpPr txBox="1"/>
          <p:nvPr/>
        </p:nvSpPr>
        <p:spPr>
          <a:xfrm>
            <a:off x="5043054" y="72511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QUESTIONS COVERED (TOTAL 18)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D89E3-A597-D3A3-06D0-0920686C023D}"/>
              </a:ext>
            </a:extLst>
          </p:cNvPr>
          <p:cNvSpPr txBox="1"/>
          <p:nvPr/>
        </p:nvSpPr>
        <p:spPr>
          <a:xfrm>
            <a:off x="5920510" y="232902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PHASE l: FOUNDATION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B73A42-8DD2-6523-8F00-E6594E9D2373}"/>
              </a:ext>
            </a:extLst>
          </p:cNvPr>
          <p:cNvSpPr txBox="1"/>
          <p:nvPr/>
        </p:nvSpPr>
        <p:spPr>
          <a:xfrm>
            <a:off x="5043054" y="3085896"/>
            <a:ext cx="635461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INSTALL IDC _ PIZZA.DUMP AS IDC _ PIZZA SERVER</a:t>
            </a:r>
          </a:p>
        </p:txBody>
      </p:sp>
    </p:spTree>
    <p:extLst>
      <p:ext uri="{BB962C8B-B14F-4D97-AF65-F5344CB8AC3E}">
        <p14:creationId xmlns:p14="http://schemas.microsoft.com/office/powerpoint/2010/main" val="649930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82F2D0-2B4C-9837-0E16-EF212B71CC15}"/>
              </a:ext>
            </a:extLst>
          </p:cNvPr>
          <p:cNvSpPr txBox="1"/>
          <p:nvPr/>
        </p:nvSpPr>
        <p:spPr>
          <a:xfrm>
            <a:off x="5440217" y="1390673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List all unique pizza categories (DISTINCT).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8EB0DA-5C4F-43F9-E3AA-D1D770415926}"/>
              </a:ext>
            </a:extLst>
          </p:cNvPr>
          <p:cNvCxnSpPr>
            <a:cxnSpLocks/>
          </p:cNvCxnSpPr>
          <p:nvPr/>
        </p:nvCxnSpPr>
        <p:spPr>
          <a:xfrm>
            <a:off x="8488217" y="2951751"/>
            <a:ext cx="0" cy="314934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7873779-1105-9BD4-9A62-F42054068929}"/>
              </a:ext>
            </a:extLst>
          </p:cNvPr>
          <p:cNvSpPr txBox="1"/>
          <p:nvPr/>
        </p:nvSpPr>
        <p:spPr>
          <a:xfrm>
            <a:off x="6012876" y="3666834"/>
            <a:ext cx="220748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distinct </a:t>
            </a:r>
          </a:p>
          <a:p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category </a:t>
            </a:r>
          </a:p>
          <a:p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</a:p>
          <a:p>
            <a:r>
              <a:rPr lang="en-US" sz="24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pizza_types</a:t>
            </a:r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5CA0B7-40B5-63F4-EA7D-C3E117B0A8C3}"/>
              </a:ext>
            </a:extLst>
          </p:cNvPr>
          <p:cNvSpPr txBox="1"/>
          <p:nvPr/>
        </p:nvSpPr>
        <p:spPr>
          <a:xfrm>
            <a:off x="6174510" y="2387997"/>
            <a:ext cx="170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C61487-DBDF-87CE-332C-198434DB018F}"/>
              </a:ext>
            </a:extLst>
          </p:cNvPr>
          <p:cNvSpPr txBox="1"/>
          <p:nvPr/>
        </p:nvSpPr>
        <p:spPr>
          <a:xfrm>
            <a:off x="9633531" y="2387996"/>
            <a:ext cx="170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CE61B7-8A8B-17CA-5B4F-CC45D18FF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218" y="3085894"/>
            <a:ext cx="2113349" cy="273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32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EA5EF3-5D46-AE8D-EF44-03BB9A9DA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0AEE4A-FF75-1CE9-0135-C8FAB2790104}"/>
              </a:ext>
            </a:extLst>
          </p:cNvPr>
          <p:cNvSpPr txBox="1"/>
          <p:nvPr/>
        </p:nvSpPr>
        <p:spPr>
          <a:xfrm>
            <a:off x="5329384" y="876815"/>
            <a:ext cx="673242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Display </a:t>
            </a:r>
            <a:r>
              <a:rPr lang="en-US" sz="2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pizza_type_id</a:t>
            </a:r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name, and ingredients, replacing NULL ingredients with "Missing Data". Show first 5 rows.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AE2363-41A3-815D-7EC7-8BFB2C14AC97}"/>
              </a:ext>
            </a:extLst>
          </p:cNvPr>
          <p:cNvCxnSpPr>
            <a:cxnSpLocks/>
          </p:cNvCxnSpPr>
          <p:nvPr/>
        </p:nvCxnSpPr>
        <p:spPr>
          <a:xfrm>
            <a:off x="8312726" y="2771771"/>
            <a:ext cx="0" cy="314934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4A4C425-919C-024B-9034-94FB3D52D71E}"/>
              </a:ext>
            </a:extLst>
          </p:cNvPr>
          <p:cNvSpPr txBox="1"/>
          <p:nvPr/>
        </p:nvSpPr>
        <p:spPr>
          <a:xfrm>
            <a:off x="4398119" y="3252848"/>
            <a:ext cx="399934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sz="20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pizza_type_id</a:t>
            </a:r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name, </a:t>
            </a:r>
          </a:p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coalesce(ingredients, 'Missing Data’)</a:t>
            </a:r>
          </a:p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 ingredients</a:t>
            </a:r>
          </a:p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sz="20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pizza_types</a:t>
            </a:r>
            <a:endParaRPr lang="en-US" sz="2000" dirty="0">
              <a:solidFill>
                <a:schemeClr val="accent4">
                  <a:lumMod val="20000"/>
                  <a:lumOff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limit 5;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0A3B45-675C-45D7-DDE2-FB93979C41D5}"/>
              </a:ext>
            </a:extLst>
          </p:cNvPr>
          <p:cNvSpPr txBox="1"/>
          <p:nvPr/>
        </p:nvSpPr>
        <p:spPr>
          <a:xfrm>
            <a:off x="6174510" y="2387997"/>
            <a:ext cx="170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750E76-37C5-D0EC-78A0-C5B34A72070A}"/>
              </a:ext>
            </a:extLst>
          </p:cNvPr>
          <p:cNvSpPr txBox="1"/>
          <p:nvPr/>
        </p:nvSpPr>
        <p:spPr>
          <a:xfrm>
            <a:off x="9633531" y="2387996"/>
            <a:ext cx="170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F46DCC-CD1A-02BB-B69E-DE802A0D8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8096" y="3252846"/>
            <a:ext cx="3759201" cy="169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901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602B83-8659-02E5-586C-DF0FE44A3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97FA4E-E350-DE58-1739-206DD89F9865}"/>
              </a:ext>
            </a:extLst>
          </p:cNvPr>
          <p:cNvSpPr txBox="1"/>
          <p:nvPr/>
        </p:nvSpPr>
        <p:spPr>
          <a:xfrm>
            <a:off x="5459579" y="1227838"/>
            <a:ext cx="67324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Check for pizzas missing a price (IS NULL).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5AED79-15A1-70E0-0B5C-0CC3FD6232E1}"/>
              </a:ext>
            </a:extLst>
          </p:cNvPr>
          <p:cNvCxnSpPr>
            <a:cxnSpLocks/>
          </p:cNvCxnSpPr>
          <p:nvPr/>
        </p:nvCxnSpPr>
        <p:spPr>
          <a:xfrm>
            <a:off x="8312726" y="2771771"/>
            <a:ext cx="0" cy="314934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EE69A6B-AD77-03C0-0C60-BB67902BC2EE}"/>
              </a:ext>
            </a:extLst>
          </p:cNvPr>
          <p:cNvSpPr txBox="1"/>
          <p:nvPr/>
        </p:nvSpPr>
        <p:spPr>
          <a:xfrm>
            <a:off x="5459579" y="3440509"/>
            <a:ext cx="224282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sz="22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pizza_id</a:t>
            </a:r>
            <a:r>
              <a:rPr lang="en-US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r>
              <a:rPr lang="en-US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 </a:t>
            </a:r>
          </a:p>
          <a:p>
            <a:r>
              <a:rPr lang="en-US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pizzas </a:t>
            </a:r>
          </a:p>
          <a:p>
            <a:r>
              <a:rPr lang="en-US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price is null;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5185D0-E1FB-DA00-727F-EB97DA02ED26}"/>
              </a:ext>
            </a:extLst>
          </p:cNvPr>
          <p:cNvSpPr txBox="1"/>
          <p:nvPr/>
        </p:nvSpPr>
        <p:spPr>
          <a:xfrm>
            <a:off x="6174510" y="2387997"/>
            <a:ext cx="170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7D5863-1B2D-611C-C0F9-8451985129B3}"/>
              </a:ext>
            </a:extLst>
          </p:cNvPr>
          <p:cNvSpPr txBox="1"/>
          <p:nvPr/>
        </p:nvSpPr>
        <p:spPr>
          <a:xfrm>
            <a:off x="9633531" y="2387996"/>
            <a:ext cx="170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6E31779-23B0-6274-F547-5D0112866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33"/>
          <a:stretch>
            <a:fillRect/>
          </a:stretch>
        </p:blipFill>
        <p:spPr>
          <a:xfrm>
            <a:off x="8825789" y="3578932"/>
            <a:ext cx="3118886" cy="13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058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7C2814-92B7-1B59-CB09-C7CC53A5BAC6}"/>
              </a:ext>
            </a:extLst>
          </p:cNvPr>
          <p:cNvSpPr txBox="1"/>
          <p:nvPr/>
        </p:nvSpPr>
        <p:spPr>
          <a:xfrm>
            <a:off x="674254" y="2304581"/>
            <a:ext cx="835891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l. ORDERS PLACED ON '2015-01-01' (SELECT + WHERE)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BDE295-561B-9D95-0F6C-D61D1379B018}"/>
              </a:ext>
            </a:extLst>
          </p:cNvPr>
          <p:cNvSpPr txBox="1"/>
          <p:nvPr/>
        </p:nvSpPr>
        <p:spPr>
          <a:xfrm>
            <a:off x="932872" y="1427081"/>
            <a:ext cx="72505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PHASE 2: FILTERING &amp; EXPLORATION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BA36DF-AB8B-E0A7-DF72-76E0E5C1BD53}"/>
              </a:ext>
            </a:extLst>
          </p:cNvPr>
          <p:cNvSpPr txBox="1"/>
          <p:nvPr/>
        </p:nvSpPr>
        <p:spPr>
          <a:xfrm>
            <a:off x="1236866" y="2967335"/>
            <a:ext cx="170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6CCC18-BB2E-E240-C826-5D1AD7ABF70F}"/>
              </a:ext>
            </a:extLst>
          </p:cNvPr>
          <p:cNvSpPr txBox="1"/>
          <p:nvPr/>
        </p:nvSpPr>
        <p:spPr>
          <a:xfrm>
            <a:off x="5691211" y="2920470"/>
            <a:ext cx="1708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2095F1-4CD1-E7FC-FF4E-AB7C626E5ABF}"/>
              </a:ext>
            </a:extLst>
          </p:cNvPr>
          <p:cNvCxnSpPr>
            <a:cxnSpLocks/>
          </p:cNvCxnSpPr>
          <p:nvPr/>
        </p:nvCxnSpPr>
        <p:spPr>
          <a:xfrm>
            <a:off x="4558144" y="3429000"/>
            <a:ext cx="0" cy="314934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6315836-7E3E-4A25-368B-3E9382DC2B6D}"/>
              </a:ext>
            </a:extLst>
          </p:cNvPr>
          <p:cNvSpPr txBox="1"/>
          <p:nvPr/>
        </p:nvSpPr>
        <p:spPr>
          <a:xfrm>
            <a:off x="969815" y="3936823"/>
            <a:ext cx="2761673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sz="22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order_id</a:t>
            </a:r>
            <a:r>
              <a:rPr lang="en-US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date</a:t>
            </a:r>
          </a:p>
          <a:p>
            <a:r>
              <a:rPr lang="en-US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from orders</a:t>
            </a:r>
          </a:p>
          <a:p>
            <a:r>
              <a:rPr lang="en-US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</a:p>
          <a:p>
            <a:r>
              <a:rPr lang="en-US" sz="2200" dirty="0">
                <a:solidFill>
                  <a:schemeClr val="accent4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 = '2015-01-01';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BE7027-C714-2B81-58D2-108CAE5401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751" y="3475866"/>
            <a:ext cx="1996185" cy="286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940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1230</Words>
  <Application>Microsoft Office PowerPoint</Application>
  <PresentationFormat>Widescreen</PresentationFormat>
  <Paragraphs>190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Algerian</vt:lpstr>
      <vt:lpstr>Arial</vt:lpstr>
      <vt:lpstr>Arial Black</vt:lpstr>
      <vt:lpstr>Calibri</vt:lpstr>
      <vt:lpstr>Calibri Light</vt:lpstr>
      <vt:lpstr>Calisto MT</vt:lpstr>
      <vt:lpstr>Elephant</vt:lpstr>
      <vt:lpstr>Engravers MT</vt:lpstr>
      <vt:lpstr>High Tower Text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Mohd Rahil</dc:creator>
  <cp:lastModifiedBy>Mohd Rahil</cp:lastModifiedBy>
  <cp:revision>1</cp:revision>
  <dcterms:created xsi:type="dcterms:W3CDTF">2025-11-20T18:11:34Z</dcterms:created>
  <dcterms:modified xsi:type="dcterms:W3CDTF">2025-11-20T20:04:28Z</dcterms:modified>
</cp:coreProperties>
</file>